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67" r:id="rId11"/>
    <p:sldId id="271" r:id="rId12"/>
    <p:sldId id="272" r:id="rId13"/>
    <p:sldId id="273" r:id="rId14"/>
    <p:sldId id="262" r:id="rId15"/>
    <p:sldId id="263" r:id="rId16"/>
    <p:sldId id="264" r:id="rId17"/>
    <p:sldId id="274" r:id="rId18"/>
    <p:sldId id="276" r:id="rId19"/>
    <p:sldId id="269" r:id="rId20"/>
    <p:sldId id="275" r:id="rId21"/>
  </p:sldIdLst>
  <p:sldSz cx="18288000" cy="10287000"/>
  <p:notesSz cx="6858000" cy="9144000"/>
  <p:embeddedFontLst>
    <p:embeddedFont>
      <p:font typeface="A Day Without Sun Text Bold" panose="020B0604020202020204" charset="0"/>
      <p:regular r:id="rId22"/>
    </p:embeddedFont>
    <p:embeddedFont>
      <p:font typeface="Ballpoint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Dekko" panose="020B0604020202020204" charset="0"/>
      <p:regular r:id="rId32"/>
    </p:embeddedFont>
    <p:embeddedFont>
      <p:font typeface="Itim" panose="020B0604020202020204" charset="-34"/>
      <p:regular r:id="rId33"/>
    </p:embeddedFont>
    <p:embeddedFont>
      <p:font typeface="Libre Franklin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14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179887" y="-2087389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750591" y="3525746"/>
            <a:ext cx="12786818" cy="383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SESSION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6948D7-7AB5-CB66-F523-EC44AC0B1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656452"/>
              </p:ext>
            </p:extLst>
          </p:nvPr>
        </p:nvGraphicFramePr>
        <p:xfrm>
          <a:off x="457200" y="326117"/>
          <a:ext cx="17297400" cy="9634765"/>
        </p:xfrm>
        <a:graphic>
          <a:graphicData uri="http://schemas.openxmlformats.org/drawingml/2006/table">
            <a:tbl>
              <a:tblPr/>
              <a:tblGrid>
                <a:gridCol w="7775896">
                  <a:extLst>
                    <a:ext uri="{9D8B030D-6E8A-4147-A177-3AD203B41FA5}">
                      <a16:colId xmlns:a16="http://schemas.microsoft.com/office/drawing/2014/main" val="340920699"/>
                    </a:ext>
                  </a:extLst>
                </a:gridCol>
                <a:gridCol w="1507571">
                  <a:extLst>
                    <a:ext uri="{9D8B030D-6E8A-4147-A177-3AD203B41FA5}">
                      <a16:colId xmlns:a16="http://schemas.microsoft.com/office/drawing/2014/main" val="966362145"/>
                    </a:ext>
                  </a:extLst>
                </a:gridCol>
                <a:gridCol w="8013933">
                  <a:extLst>
                    <a:ext uri="{9D8B030D-6E8A-4147-A177-3AD203B41FA5}">
                      <a16:colId xmlns:a16="http://schemas.microsoft.com/office/drawing/2014/main" val="525754920"/>
                    </a:ext>
                  </a:extLst>
                </a:gridCol>
              </a:tblGrid>
              <a:tr h="636202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Machine-level language</a:t>
                      </a: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Assembly language</a:t>
                      </a: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38489"/>
                  </a:ext>
                </a:extLst>
              </a:tr>
              <a:tr h="24012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machine-level language comes at the lowest level in the hierarchy, so it has zero abstraction level from the hardware.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assembly language comes above the machine language means that it has less abstraction level from the hardware.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17835"/>
                  </a:ext>
                </a:extLst>
              </a:tr>
              <a:tr h="103249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cannot be easily understood by humans.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easy to read, write, and maintain.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359"/>
                  </a:ext>
                </a:extLst>
              </a:tr>
              <a:tr h="24012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machine-level language is written in binary digits, i.e., 0 and 1.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assembly language is written in simple English language, so it is easily understandable by the users.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602465"/>
                  </a:ext>
                </a:extLst>
              </a:tr>
              <a:tr h="194502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does not require any translator as the machine code is directly executed by the computer.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In assembly language, the assembler is used to convert the assembly code into machine code.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21550"/>
                  </a:ext>
                </a:extLst>
              </a:tr>
              <a:tr h="103249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first-generation programming language.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second-generation programming language.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1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59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E8AFA-9A37-DB57-F8F8-77CFBF2A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52" y="2781300"/>
            <a:ext cx="12666753" cy="63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9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extensions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975624-5D4C-07A0-D818-807F8AF029A3}"/>
              </a:ext>
            </a:extLst>
          </p:cNvPr>
          <p:cNvSpPr/>
          <p:nvPr/>
        </p:nvSpPr>
        <p:spPr>
          <a:xfrm>
            <a:off x="4495800" y="2933700"/>
            <a:ext cx="9906000" cy="19050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File.jpg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00713-0593-1F89-3409-1D10B6F3A1B3}"/>
              </a:ext>
            </a:extLst>
          </p:cNvPr>
          <p:cNvCxnSpPr/>
          <p:nvPr/>
        </p:nvCxnSpPr>
        <p:spPr>
          <a:xfrm flipV="1">
            <a:off x="7391400" y="4381500"/>
            <a:ext cx="914400" cy="1981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24A4B-FFAE-278B-EE7D-0DD7F9B3DFD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448800" y="4378036"/>
            <a:ext cx="90064" cy="3024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66E2AD-1CC2-931B-6FC6-878E9AD3BA98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4403536"/>
            <a:ext cx="1143000" cy="1959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BC52-5A79-7C50-EFBE-3A1FA66736E7}"/>
              </a:ext>
            </a:extLst>
          </p:cNvPr>
          <p:cNvSpPr/>
          <p:nvPr/>
        </p:nvSpPr>
        <p:spPr>
          <a:xfrm>
            <a:off x="5638800" y="6134100"/>
            <a:ext cx="23622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A1B27-0725-F846-8E91-76C613C0FBEE}"/>
              </a:ext>
            </a:extLst>
          </p:cNvPr>
          <p:cNvSpPr/>
          <p:nvPr/>
        </p:nvSpPr>
        <p:spPr>
          <a:xfrm>
            <a:off x="8039100" y="7402590"/>
            <a:ext cx="28194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Dot to separate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0BD55-ED0A-2375-8182-18AD1CF6FE24}"/>
              </a:ext>
            </a:extLst>
          </p:cNvPr>
          <p:cNvSpPr/>
          <p:nvPr/>
        </p:nvSpPr>
        <p:spPr>
          <a:xfrm>
            <a:off x="11049000" y="6370027"/>
            <a:ext cx="2362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28385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Dekko"/>
                </a:rPr>
                <a:t>Javascript</a:t>
              </a:r>
              <a:endParaRPr lang="en-US" sz="4000" dirty="0">
                <a:solidFill>
                  <a:srgbClr val="000000"/>
                </a:solidFill>
                <a:latin typeface="Dekko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86861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47012" y="692523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76402" y="4820286"/>
            <a:ext cx="5529598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Lets be web developers and create a website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7959" y="1700999"/>
            <a:ext cx="8694935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Example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1317" y="3425165"/>
            <a:ext cx="4540281" cy="5631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F644D-DAA4-2DDC-CDD6-8DFF91D3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260" y="628650"/>
            <a:ext cx="7859740" cy="902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099CE-DACF-1935-8BF5-D3A4BDADA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4" b="646"/>
          <a:stretch/>
        </p:blipFill>
        <p:spPr>
          <a:xfrm>
            <a:off x="-1" y="628650"/>
            <a:ext cx="5864297" cy="916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34BE69-0226-4AFA-06F9-E2849E71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97" y="3848100"/>
            <a:ext cx="456709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4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EC520-3A37-39F4-7E74-E4DB08C0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5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tman Coding GIF">
            <a:extLst>
              <a:ext uri="{FF2B5EF4-FFF2-40B4-BE49-F238E27FC236}">
                <a16:creationId xmlns:a16="http://schemas.microsoft.com/office/drawing/2014/main" id="{4A68C3E5-F9C8-DC50-2C53-083B53DB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00"/>
            <a:ext cx="1828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5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1805">
            <a:off x="10021337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1805">
            <a:off x="10051177" y="628239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31805">
            <a:off x="10084335" y="7911433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9001" y="436488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661" y="4943068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8174771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PROGRAMMING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01" y="607183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6503" y="6537174"/>
            <a:ext cx="4988242" cy="52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64" lvl="1" indent="-293732">
              <a:lnSpc>
                <a:spcPts val="438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Itim"/>
              </a:rPr>
              <a:t>FIELDS OF PROGARAMMING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3922" y="765031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2622" y="8106130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B560A-F37A-ABC8-E59C-0D7483D2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2840182"/>
            <a:ext cx="18270648" cy="7429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881959-2EF0-F16A-5AC9-915197B42387}"/>
              </a:ext>
            </a:extLst>
          </p:cNvPr>
          <p:cNvSpPr/>
          <p:nvPr/>
        </p:nvSpPr>
        <p:spPr>
          <a:xfrm>
            <a:off x="3505200" y="342900"/>
            <a:ext cx="10515600" cy="182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First Task</a:t>
            </a:r>
          </a:p>
        </p:txBody>
      </p:sp>
    </p:spTree>
    <p:extLst>
      <p:ext uri="{BB962C8B-B14F-4D97-AF65-F5344CB8AC3E}">
        <p14:creationId xmlns:p14="http://schemas.microsoft.com/office/powerpoint/2010/main" val="381449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71742"/>
            <a:ext cx="10656837" cy="196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assification of Programming Language">
            <a:extLst>
              <a:ext uri="{FF2B5EF4-FFF2-40B4-BE49-F238E27FC236}">
                <a16:creationId xmlns:a16="http://schemas.microsoft.com/office/drawing/2014/main" id="{29C4DF72-E9B5-79B2-FD4A-C82D62E5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82" b="96591" l="2405" r="95792">
                        <a14:foregroundMark x1="9619" y1="88409" x2="9619" y2="88409"/>
                        <a14:foregroundMark x1="7816" y1="93409" x2="10621" y2="86818"/>
                        <a14:foregroundMark x1="10621" y1="86818" x2="9018" y2="89545"/>
                        <a14:foregroundMark x1="8617" y1="89091" x2="2605" y2="96591"/>
                        <a14:foregroundMark x1="92184" y1="89773" x2="95792" y2="95909"/>
                        <a14:foregroundMark x1="48297" y1="9091" x2="48497" y2="5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-97350"/>
            <a:ext cx="11887200" cy="1048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3A00F7C9-DB4B-6A82-2D30-C1075C89AAA6}"/>
              </a:ext>
            </a:extLst>
          </p:cNvPr>
          <p:cNvSpPr/>
          <p:nvPr/>
        </p:nvSpPr>
        <p:spPr>
          <a:xfrm>
            <a:off x="4876800" y="6134100"/>
            <a:ext cx="4648200" cy="3733800"/>
          </a:xfrm>
          <a:prstGeom prst="leftBracket">
            <a:avLst/>
          </a:pr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062F4EC0-AF68-4E4B-5007-D0923B1B1630}"/>
              </a:ext>
            </a:extLst>
          </p:cNvPr>
          <p:cNvSpPr/>
          <p:nvPr/>
        </p:nvSpPr>
        <p:spPr>
          <a:xfrm>
            <a:off x="6172200" y="2095500"/>
            <a:ext cx="4792980" cy="2759295"/>
          </a:xfrm>
          <a:custGeom>
            <a:avLst/>
            <a:gdLst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4" fmla="*/ 4038600 w 4038600"/>
              <a:gd name="connsiteY4" fmla="*/ 2759295 h 2759295"/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038600 w 4792980"/>
              <a:gd name="connsiteY3" fmla="*/ 0 h 2759295"/>
              <a:gd name="connsiteX4" fmla="*/ 4038600 w 4792980"/>
              <a:gd name="connsiteY4" fmla="*/ 2759295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792980 w 4792980"/>
              <a:gd name="connsiteY3" fmla="*/ 114300 h 275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2980" h="2759295" stroke="0" extrusionOk="0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1808143" y="0"/>
                  <a:pt x="4038600" y="0"/>
                </a:cubicBezTo>
                <a:lnTo>
                  <a:pt x="4038600" y="2759295"/>
                </a:lnTo>
                <a:close/>
              </a:path>
              <a:path w="4792980" h="2759295" fill="none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2562523" y="114300"/>
                  <a:pt x="4792980" y="114300"/>
                </a:cubicBezTo>
              </a:path>
            </a:pathLst>
          </a:cu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91DD4C-0D59-940F-A591-628291658F5B}"/>
              </a:ext>
            </a:extLst>
          </p:cNvPr>
          <p:cNvSpPr/>
          <p:nvPr/>
        </p:nvSpPr>
        <p:spPr>
          <a:xfrm>
            <a:off x="228600" y="6762750"/>
            <a:ext cx="44958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Low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1D74D-BB44-EF12-A687-1BDA8B69E4C5}"/>
              </a:ext>
            </a:extLst>
          </p:cNvPr>
          <p:cNvSpPr/>
          <p:nvPr/>
        </p:nvSpPr>
        <p:spPr>
          <a:xfrm>
            <a:off x="228600" y="2419350"/>
            <a:ext cx="51816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203543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6E0E4B-7F9C-636E-BC92-C79ABA924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856841"/>
              </p:ext>
            </p:extLst>
          </p:nvPr>
        </p:nvGraphicFramePr>
        <p:xfrm>
          <a:off x="419100" y="286822"/>
          <a:ext cx="17449799" cy="9713356"/>
        </p:xfrm>
        <a:graphic>
          <a:graphicData uri="http://schemas.openxmlformats.org/drawingml/2006/table">
            <a:tbl>
              <a:tblPr/>
              <a:tblGrid>
                <a:gridCol w="7635823">
                  <a:extLst>
                    <a:ext uri="{9D8B030D-6E8A-4147-A177-3AD203B41FA5}">
                      <a16:colId xmlns:a16="http://schemas.microsoft.com/office/drawing/2014/main" val="1151445684"/>
                    </a:ext>
                  </a:extLst>
                </a:gridCol>
                <a:gridCol w="2178152">
                  <a:extLst>
                    <a:ext uri="{9D8B030D-6E8A-4147-A177-3AD203B41FA5}">
                      <a16:colId xmlns:a16="http://schemas.microsoft.com/office/drawing/2014/main" val="1338758264"/>
                    </a:ext>
                  </a:extLst>
                </a:gridCol>
                <a:gridCol w="7635824">
                  <a:extLst>
                    <a:ext uri="{9D8B030D-6E8A-4147-A177-3AD203B41FA5}">
                      <a16:colId xmlns:a16="http://schemas.microsoft.com/office/drawing/2014/main" val="409506570"/>
                    </a:ext>
                  </a:extLst>
                </a:gridCol>
              </a:tblGrid>
              <a:tr h="734311"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Low-level language</a:t>
                      </a: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360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High-level language</a:t>
                      </a: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6232"/>
                  </a:ext>
                </a:extLst>
              </a:tr>
              <a:tr h="231497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machine-friendly language, i.e., the computer understands the machine language, which is represented in 0 or 1.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user-friendly language as this language is written in simple English words, which can be easily understood by humans.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30180"/>
                  </a:ext>
                </a:extLst>
              </a:tr>
              <a:tr h="121971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low-level language takes more time to execute.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executes at a faster pace.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443907"/>
                  </a:ext>
                </a:extLst>
              </a:tr>
              <a:tr h="176734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requires the assembler to convert the assembly code into machine code.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requires the compiler to convert the high-level language instructions into machine code.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184015"/>
                  </a:ext>
                </a:extLst>
              </a:tr>
              <a:tr h="176734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 code cannot run on all machines, so it is not a portable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high-level code can run all the platforms, so it is a portable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57006"/>
                  </a:ext>
                </a:extLst>
              </a:tr>
              <a:tr h="672083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memory efficient.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less memory efficient.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65418"/>
                  </a:ext>
                </a:extLst>
              </a:tr>
              <a:tr h="121971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Debugging and maintenance are not easier in a low-level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Debugging and maintenance are easier in a high-level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6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904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464</Words>
  <Application>Microsoft Office PowerPoint</Application>
  <PresentationFormat>Custom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Ballpoint</vt:lpstr>
      <vt:lpstr>Calibri</vt:lpstr>
      <vt:lpstr>Libre Franklin</vt:lpstr>
      <vt:lpstr>Comic Sans MS</vt:lpstr>
      <vt:lpstr>Arial</vt:lpstr>
      <vt:lpstr>Itim</vt:lpstr>
      <vt:lpstr>A Day Without Sun Text Bold</vt:lpstr>
      <vt:lpstr>Dekko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11</cp:revision>
  <dcterms:created xsi:type="dcterms:W3CDTF">2006-08-16T00:00:00Z</dcterms:created>
  <dcterms:modified xsi:type="dcterms:W3CDTF">2023-10-25T12:09:22Z</dcterms:modified>
  <dc:identifier>DAFxjj4cpLU</dc:identifier>
</cp:coreProperties>
</file>